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54E9E82F-CC80-49FC-B2FA-2BF31D7E85DD}"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19811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4E9E82F-CC80-49FC-B2FA-2BF31D7E85DD}"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356108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4E9E82F-CC80-49FC-B2FA-2BF31D7E85DD}"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167113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4E9E82F-CC80-49FC-B2FA-2BF31D7E85DD}"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4156976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4E9E82F-CC80-49FC-B2FA-2BF31D7E85DD}"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305720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4E9E82F-CC80-49FC-B2FA-2BF31D7E85DD}"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179924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4E9E82F-CC80-49FC-B2FA-2BF31D7E85DD}" type="datetimeFigureOut">
              <a:rPr lang="ru-RU" smtClean="0"/>
              <a:t>08.02.2023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388278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4E9E82F-CC80-49FC-B2FA-2BF31D7E85DD}" type="datetimeFigureOut">
              <a:rPr lang="ru-RU" smtClean="0"/>
              <a:t>08.02.2023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283785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E9E82F-CC80-49FC-B2FA-2BF31D7E85DD}" type="datetimeFigureOut">
              <a:rPr lang="ru-RU" smtClean="0"/>
              <a:t>08.02.2023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225849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4E9E82F-CC80-49FC-B2FA-2BF31D7E85DD}"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262052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4E9E82F-CC80-49FC-B2FA-2BF31D7E85DD}"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18303D-0A22-49EE-948B-AA78FFE33747}" type="slidenum">
              <a:rPr lang="ru-RU" smtClean="0"/>
              <a:t>‹#›</a:t>
            </a:fld>
            <a:endParaRPr lang="ru-RU"/>
          </a:p>
        </p:txBody>
      </p:sp>
    </p:spTree>
    <p:extLst>
      <p:ext uri="{BB962C8B-B14F-4D97-AF65-F5344CB8AC3E}">
        <p14:creationId xmlns:p14="http://schemas.microsoft.com/office/powerpoint/2010/main" val="4109646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9E82F-CC80-49FC-B2FA-2BF31D7E85DD}" type="datetimeFigureOut">
              <a:rPr lang="ru-RU" smtClean="0"/>
              <a:t>08.02.2023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8303D-0A22-49EE-948B-AA78FFE33747}" type="slidenum">
              <a:rPr lang="ru-RU" smtClean="0"/>
              <a:t>‹#›</a:t>
            </a:fld>
            <a:endParaRPr lang="ru-RU"/>
          </a:p>
        </p:txBody>
      </p:sp>
    </p:spTree>
    <p:extLst>
      <p:ext uri="{BB962C8B-B14F-4D97-AF65-F5344CB8AC3E}">
        <p14:creationId xmlns:p14="http://schemas.microsoft.com/office/powerpoint/2010/main" val="285364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593010"/>
            <a:ext cx="9144000" cy="2387600"/>
          </a:xfrm>
        </p:spPr>
        <p:txBody>
          <a:bodyPr>
            <a:normAutofit/>
          </a:bodyPr>
          <a:lstStyle/>
          <a:p>
            <a:r>
              <a:rPr lang="en-US" sz="3600" dirty="0">
                <a:solidFill>
                  <a:srgbClr val="002060"/>
                </a:solidFill>
                <a:latin typeface="Times New Roman" panose="02020603050405020304" pitchFamily="18" charset="0"/>
                <a:cs typeface="Times New Roman" panose="02020603050405020304" pitchFamily="18" charset="0"/>
              </a:rPr>
              <a:t>Abstract as a special genre of scientific information. Types of abstracts. Structure of the abstract. The volume of various types of abstracts, rules for creating links.</a:t>
            </a:r>
            <a:endParaRPr lang="ru-RU"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69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What is an abstract?</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An </a:t>
            </a:r>
            <a:r>
              <a:rPr lang="en-US" b="1" dirty="0">
                <a:solidFill>
                  <a:srgbClr val="002060"/>
                </a:solidFill>
                <a:latin typeface="Times New Roman" panose="02020603050405020304" pitchFamily="18" charset="0"/>
                <a:cs typeface="Times New Roman" panose="02020603050405020304" pitchFamily="18" charset="0"/>
              </a:rPr>
              <a:t>abstract</a:t>
            </a:r>
            <a:r>
              <a:rPr lang="en-US" dirty="0">
                <a:solidFill>
                  <a:srgbClr val="002060"/>
                </a:solidFill>
                <a:latin typeface="Times New Roman" panose="02020603050405020304" pitchFamily="18" charset="0"/>
                <a:cs typeface="Times New Roman" panose="02020603050405020304" pitchFamily="18" charset="0"/>
              </a:rPr>
              <a:t> is a brief summary of a research article, thesis, review, conference proceeding, or any in-depth analysis of a particular subject and is often used to help the reader quickly ascertain the paper's purpose. When used, an abstract always appears at the beginning of a manuscript or typescript, acting as the point-of-entry for any given academic paper or patent application. Abstracting and indexing services for various academic disciplines are aimed at compiling a body of literature for that particular subject.</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The terms </a:t>
            </a:r>
            <a:r>
              <a:rPr lang="en-US" b="1" dirty="0">
                <a:solidFill>
                  <a:srgbClr val="002060"/>
                </a:solidFill>
                <a:latin typeface="Times New Roman" panose="02020603050405020304" pitchFamily="18" charset="0"/>
                <a:cs typeface="Times New Roman" panose="02020603050405020304" pitchFamily="18" charset="0"/>
              </a:rPr>
              <a:t>précis</a:t>
            </a:r>
            <a:r>
              <a:rPr lang="en-US" dirty="0">
                <a:solidFill>
                  <a:srgbClr val="002060"/>
                </a:solidFill>
                <a:latin typeface="Times New Roman" panose="02020603050405020304" pitchFamily="18" charset="0"/>
                <a:cs typeface="Times New Roman" panose="02020603050405020304" pitchFamily="18" charset="0"/>
              </a:rPr>
              <a:t> or </a:t>
            </a:r>
            <a:r>
              <a:rPr lang="en-US" b="1" dirty="0">
                <a:solidFill>
                  <a:srgbClr val="002060"/>
                </a:solidFill>
                <a:latin typeface="Times New Roman" panose="02020603050405020304" pitchFamily="18" charset="0"/>
                <a:cs typeface="Times New Roman" panose="02020603050405020304" pitchFamily="18" charset="0"/>
              </a:rPr>
              <a:t>synopsis</a:t>
            </a:r>
            <a:r>
              <a:rPr lang="en-US" dirty="0">
                <a:solidFill>
                  <a:srgbClr val="002060"/>
                </a:solidFill>
                <a:latin typeface="Times New Roman" panose="02020603050405020304" pitchFamily="18" charset="0"/>
                <a:cs typeface="Times New Roman" panose="02020603050405020304" pitchFamily="18" charset="0"/>
              </a:rPr>
              <a:t> are used in some publications to refer to the same thing that other publications might call an "abstract". In management reports, an executive summary usually contains more information (and often more sensitive information) than the abstract does.</a:t>
            </a:r>
          </a:p>
          <a:p>
            <a:endParaRPr lang="ru-RU" dirty="0"/>
          </a:p>
        </p:txBody>
      </p:sp>
    </p:spTree>
    <p:extLst>
      <p:ext uri="{BB962C8B-B14F-4D97-AF65-F5344CB8AC3E}">
        <p14:creationId xmlns:p14="http://schemas.microsoft.com/office/powerpoint/2010/main" val="123891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History</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550052"/>
            <a:ext cx="10515600" cy="4892951"/>
          </a:xfrm>
        </p:spPr>
        <p:txBody>
          <a:bodyPr>
            <a:normAutofit fontScale="92500"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The history of abstracting dates back to the point when it was felt necessary to summarize the content of documents in order to make the information contained in them more accessible. In Mesopotamia during the early second millennium BCE, clay envelopes designed to protect enclosed cuneiform documents from tampering were inscribed either with the full text of the document or a summary. In the Greco-Roman world, many texts were abstracted: summaries of non-fiction works were known as epitomes, and in many cases the only information about works which have not survived to modernity comes from their epitomes which have survived. Similarly, the text of many ancient Greek and Roman plays commenced with a hypothesis which summed up the play's plot. Non-literary documents were also abstracted: the </a:t>
            </a:r>
            <a:r>
              <a:rPr lang="en-US" dirty="0" err="1">
                <a:solidFill>
                  <a:srgbClr val="002060"/>
                </a:solidFill>
                <a:latin typeface="Times New Roman" panose="02020603050405020304" pitchFamily="18" charset="0"/>
                <a:cs typeface="Times New Roman" panose="02020603050405020304" pitchFamily="18" charset="0"/>
              </a:rPr>
              <a:t>Tebtunis</a:t>
            </a:r>
            <a:r>
              <a:rPr lang="en-US" dirty="0">
                <a:solidFill>
                  <a:srgbClr val="002060"/>
                </a:solidFill>
                <a:latin typeface="Times New Roman" panose="02020603050405020304" pitchFamily="18" charset="0"/>
                <a:cs typeface="Times New Roman" panose="02020603050405020304" pitchFamily="18" charset="0"/>
              </a:rPr>
              <a:t> papyri found in the Ancient Egyptian town of </a:t>
            </a:r>
            <a:r>
              <a:rPr lang="en-US" dirty="0" err="1">
                <a:solidFill>
                  <a:srgbClr val="002060"/>
                </a:solidFill>
                <a:latin typeface="Times New Roman" panose="02020603050405020304" pitchFamily="18" charset="0"/>
                <a:cs typeface="Times New Roman" panose="02020603050405020304" pitchFamily="18" charset="0"/>
              </a:rPr>
              <a:t>Tebtunis</a:t>
            </a:r>
            <a:r>
              <a:rPr lang="en-US" dirty="0">
                <a:solidFill>
                  <a:srgbClr val="002060"/>
                </a:solidFill>
                <a:latin typeface="Times New Roman" panose="02020603050405020304" pitchFamily="18" charset="0"/>
                <a:cs typeface="Times New Roman" panose="02020603050405020304" pitchFamily="18" charset="0"/>
              </a:rPr>
              <a:t> contain abstracts of legal documents. During the Middle Ages, the pages of scholarly texts contained summaries of their contents as marginalia, as did some manuscripts of the Code of Justinian.</a:t>
            </a:r>
          </a:p>
          <a:p>
            <a:endParaRPr lang="ru-RU" dirty="0"/>
          </a:p>
        </p:txBody>
      </p:sp>
    </p:spTree>
    <p:extLst>
      <p:ext uri="{BB962C8B-B14F-4D97-AF65-F5344CB8AC3E}">
        <p14:creationId xmlns:p14="http://schemas.microsoft.com/office/powerpoint/2010/main" val="336212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515600" cy="4351338"/>
          </a:xfrm>
        </p:spPr>
        <p:txBody>
          <a:bodyPr>
            <a:normAutofit fontScale="92500"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Perhaps the earliest use of abstracts to communicate science were from the early 1800s, where the Royal Society would publish 'abstracts' summarizing the presented papers during meetings. Three decades later, the Royal Society compiled abstracts of previous papers published from 1800 – 1837, in the society's journal </a:t>
            </a:r>
            <a:r>
              <a:rPr lang="en-US" i="1" dirty="0">
                <a:solidFill>
                  <a:srgbClr val="002060"/>
                </a:solidFill>
                <a:latin typeface="Times New Roman" panose="02020603050405020304" pitchFamily="18" charset="0"/>
                <a:cs typeface="Times New Roman" panose="02020603050405020304" pitchFamily="18" charset="0"/>
              </a:rPr>
              <a:t>Philosophical Transaction</a:t>
            </a:r>
            <a:r>
              <a:rPr lang="en-US" dirty="0">
                <a:solidFill>
                  <a:srgbClr val="002060"/>
                </a:solidFill>
                <a:latin typeface="Times New Roman" panose="02020603050405020304" pitchFamily="18" charset="0"/>
                <a:cs typeface="Times New Roman" panose="02020603050405020304" pitchFamily="18" charset="0"/>
              </a:rPr>
              <a:t>, titled </a:t>
            </a:r>
            <a:r>
              <a:rPr lang="en-US" i="1" dirty="0">
                <a:solidFill>
                  <a:srgbClr val="002060"/>
                </a:solidFill>
                <a:latin typeface="Times New Roman" panose="02020603050405020304" pitchFamily="18" charset="0"/>
                <a:cs typeface="Times New Roman" panose="02020603050405020304" pitchFamily="18" charset="0"/>
              </a:rPr>
              <a:t>Abstracts of the Papers Printed in the Philosophical Transactions of the Royal Society of London</a:t>
            </a:r>
            <a:r>
              <a:rPr lang="en-US" dirty="0">
                <a:solidFill>
                  <a:srgbClr val="002060"/>
                </a:solidFill>
                <a:latin typeface="Times New Roman" panose="02020603050405020304" pitchFamily="18" charset="0"/>
                <a:cs typeface="Times New Roman" panose="02020603050405020304" pitchFamily="18" charset="0"/>
              </a:rPr>
              <a:t>. This practice took hold and later other journals followed suite. Perhaps the earliest example of an abstract bound to the same article dates to the 1919 paper </a:t>
            </a:r>
            <a:r>
              <a:rPr lang="en-US" i="1" dirty="0">
                <a:solidFill>
                  <a:srgbClr val="002060"/>
                </a:solidFill>
                <a:latin typeface="Times New Roman" panose="02020603050405020304" pitchFamily="18" charset="0"/>
                <a:cs typeface="Times New Roman" panose="02020603050405020304" pitchFamily="18" charset="0"/>
              </a:rPr>
              <a:t>On the Irregularities of Motion of the Foucault Pendulum</a:t>
            </a:r>
            <a:r>
              <a:rPr lang="en-US" dirty="0">
                <a:solidFill>
                  <a:srgbClr val="002060"/>
                </a:solidFill>
                <a:latin typeface="Times New Roman" panose="02020603050405020304" pitchFamily="18" charset="0"/>
                <a:cs typeface="Times New Roman" panose="02020603050405020304" pitchFamily="18" charset="0"/>
              </a:rPr>
              <a:t> published in the </a:t>
            </a:r>
            <a:r>
              <a:rPr lang="en-US" i="1" dirty="0">
                <a:solidFill>
                  <a:srgbClr val="002060"/>
                </a:solidFill>
                <a:latin typeface="Times New Roman" panose="02020603050405020304" pitchFamily="18" charset="0"/>
                <a:cs typeface="Times New Roman" panose="02020603050405020304" pitchFamily="18" charset="0"/>
              </a:rPr>
              <a:t>Physical Review</a:t>
            </a:r>
            <a:r>
              <a:rPr lang="en-US" dirty="0">
                <a:solidFill>
                  <a:srgbClr val="002060"/>
                </a:solidFill>
                <a:latin typeface="Times New Roman" panose="02020603050405020304" pitchFamily="18" charset="0"/>
                <a:cs typeface="Times New Roman" panose="02020603050405020304" pitchFamily="18" charset="0"/>
              </a:rPr>
              <a:t>, the oldest journal published by the American Physical Society, and the journal often published abstracts in its volumes thereafter.</a:t>
            </a:r>
          </a:p>
        </p:txBody>
      </p:sp>
    </p:spTree>
    <p:extLst>
      <p:ext uri="{BB962C8B-B14F-4D97-AF65-F5344CB8AC3E}">
        <p14:creationId xmlns:p14="http://schemas.microsoft.com/office/powerpoint/2010/main" val="2144190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Structure</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Abstract is often expected to tell a complete story of the paper, as for most readers, abstract is the only part of the paper that will be read. It should allow the reader to give an Elevator pitch of the full paper.</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An academic abstract typically outlines four elements relevant to the completed work:</a:t>
            </a:r>
          </a:p>
          <a:p>
            <a:pPr algn="just"/>
            <a:r>
              <a:rPr lang="en-US" dirty="0">
                <a:solidFill>
                  <a:srgbClr val="002060"/>
                </a:solidFill>
                <a:latin typeface="Times New Roman" panose="02020603050405020304" pitchFamily="18" charset="0"/>
                <a:cs typeface="Times New Roman" panose="02020603050405020304" pitchFamily="18" charset="0"/>
              </a:rPr>
              <a:t>The research focus (statement of the problem(s)/specific gap in existing research/research issue(s) addressed);</a:t>
            </a:r>
          </a:p>
          <a:p>
            <a:pPr algn="just"/>
            <a:r>
              <a:rPr lang="en-US" dirty="0">
                <a:solidFill>
                  <a:srgbClr val="002060"/>
                </a:solidFill>
                <a:latin typeface="Times New Roman" panose="02020603050405020304" pitchFamily="18" charset="0"/>
                <a:cs typeface="Times New Roman" panose="02020603050405020304" pitchFamily="18" charset="0"/>
              </a:rPr>
              <a:t>The research methods (experimental research, case studies, questionnaires, etc.) used to solve the problem;</a:t>
            </a:r>
          </a:p>
          <a:p>
            <a:pPr algn="just"/>
            <a:r>
              <a:rPr lang="en-US" dirty="0">
                <a:solidFill>
                  <a:srgbClr val="002060"/>
                </a:solidFill>
                <a:latin typeface="Times New Roman" panose="02020603050405020304" pitchFamily="18" charset="0"/>
                <a:cs typeface="Times New Roman" panose="02020603050405020304" pitchFamily="18" charset="0"/>
              </a:rPr>
              <a:t>The major results/findings of the research; and</a:t>
            </a:r>
          </a:p>
          <a:p>
            <a:pPr algn="just"/>
            <a:r>
              <a:rPr lang="en-US" dirty="0">
                <a:solidFill>
                  <a:srgbClr val="002060"/>
                </a:solidFill>
                <a:latin typeface="Times New Roman" panose="02020603050405020304" pitchFamily="18" charset="0"/>
                <a:cs typeface="Times New Roman" panose="02020603050405020304" pitchFamily="18" charset="0"/>
              </a:rPr>
              <a:t>The main conclusions and recommendations (i.e., how the work answers the proposed research problem).</a:t>
            </a:r>
          </a:p>
          <a:p>
            <a:endParaRPr lang="ru-RU" dirty="0"/>
          </a:p>
        </p:txBody>
      </p:sp>
    </p:spTree>
    <p:extLst>
      <p:ext uri="{BB962C8B-B14F-4D97-AF65-F5344CB8AC3E}">
        <p14:creationId xmlns:p14="http://schemas.microsoft.com/office/powerpoint/2010/main" val="425687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It may also contain brief references, although some publications' standard style omits references from the abstract, reserving them for the article body (which, by definition, treats the same topics but in more depth).</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Abstract length varies by discipline and publisher requirements. Typical length ranges from 100 to 500 words, but very rarely more than a page and occasionally just a few words.</a:t>
            </a:r>
            <a:r>
              <a:rPr lang="en-US" baseline="30000"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An abstract may or may not have the section title of "abstract" explicitly listed as an antecedent to content. Abstracts are typically sectioned logically as an overview of what appears in the paper, with any of the following subheadings: Background, Introduction, Objectives, Methods, Results, Conclusions.</a:t>
            </a:r>
            <a:r>
              <a:rPr lang="en-US" baseline="30000"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 Abstracts in which these subheadings are explicitly given are often called </a:t>
            </a:r>
            <a:r>
              <a:rPr lang="en-US" b="1" dirty="0">
                <a:solidFill>
                  <a:srgbClr val="002060"/>
                </a:solidFill>
                <a:latin typeface="Times New Roman" panose="02020603050405020304" pitchFamily="18" charset="0"/>
                <a:cs typeface="Times New Roman" panose="02020603050405020304" pitchFamily="18" charset="0"/>
              </a:rPr>
              <a:t>structured abstracts</a:t>
            </a:r>
            <a:r>
              <a:rPr lang="en-US" dirty="0">
                <a:solidFill>
                  <a:srgbClr val="002060"/>
                </a:solidFill>
                <a:latin typeface="Times New Roman" panose="02020603050405020304" pitchFamily="18" charset="0"/>
                <a:cs typeface="Times New Roman" panose="02020603050405020304" pitchFamily="18" charset="0"/>
              </a:rPr>
              <a:t>. Abstracts that comprise one paragraph (no explicit subheadings) are often called </a:t>
            </a:r>
            <a:r>
              <a:rPr lang="en-US" b="1" dirty="0">
                <a:solidFill>
                  <a:srgbClr val="002060"/>
                </a:solidFill>
                <a:latin typeface="Times New Roman" panose="02020603050405020304" pitchFamily="18" charset="0"/>
                <a:cs typeface="Times New Roman" panose="02020603050405020304" pitchFamily="18" charset="0"/>
              </a:rPr>
              <a:t>unstructured abstracts</a:t>
            </a:r>
            <a:r>
              <a:rPr lang="en-US" dirty="0">
                <a:solidFill>
                  <a:srgbClr val="00206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69750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Abstract type</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en-US" b="1" dirty="0">
                <a:solidFill>
                  <a:srgbClr val="002060"/>
                </a:solidFill>
                <a:latin typeface="Times New Roman" panose="02020603050405020304" pitchFamily="18" charset="0"/>
                <a:cs typeface="Times New Roman" panose="02020603050405020304" pitchFamily="18" charset="0"/>
              </a:rPr>
              <a:t>Informative</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The </a:t>
            </a:r>
            <a:r>
              <a:rPr lang="en-US" b="1" dirty="0">
                <a:solidFill>
                  <a:srgbClr val="002060"/>
                </a:solidFill>
                <a:latin typeface="Times New Roman" panose="02020603050405020304" pitchFamily="18" charset="0"/>
                <a:cs typeface="Times New Roman" panose="02020603050405020304" pitchFamily="18" charset="0"/>
              </a:rPr>
              <a:t>informative abstract,</a:t>
            </a:r>
            <a:r>
              <a:rPr lang="en-US" dirty="0">
                <a:solidFill>
                  <a:srgbClr val="002060"/>
                </a:solidFill>
                <a:latin typeface="Times New Roman" panose="02020603050405020304" pitchFamily="18" charset="0"/>
                <a:cs typeface="Times New Roman" panose="02020603050405020304" pitchFamily="18" charset="0"/>
              </a:rPr>
              <a:t> also known as the </a:t>
            </a:r>
            <a:r>
              <a:rPr lang="en-US" b="1" dirty="0">
                <a:solidFill>
                  <a:srgbClr val="002060"/>
                </a:solidFill>
                <a:latin typeface="Times New Roman" panose="02020603050405020304" pitchFamily="18" charset="0"/>
                <a:cs typeface="Times New Roman" panose="02020603050405020304" pitchFamily="18" charset="0"/>
              </a:rPr>
              <a:t>complete abstract,</a:t>
            </a:r>
            <a:r>
              <a:rPr lang="en-US" dirty="0">
                <a:solidFill>
                  <a:srgbClr val="002060"/>
                </a:solidFill>
                <a:latin typeface="Times New Roman" panose="02020603050405020304" pitchFamily="18" charset="0"/>
                <a:cs typeface="Times New Roman" panose="02020603050405020304" pitchFamily="18" charset="0"/>
              </a:rPr>
              <a:t> is a compendious summary of a paper's substance and its background, purpose, methodology, results, and conclusion. Usually between 100 and 200 words, the informative abstract summarizes the paper's structure, its major topics and key points.</a:t>
            </a:r>
            <a:r>
              <a:rPr lang="en-US" baseline="30000"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A format for scientific short reports that is similar to an informative abstract has been proposed in recent years. Informative abstracts may be viewed as standalone documents.</a:t>
            </a:r>
          </a:p>
          <a:p>
            <a:pPr marL="0" indent="0" algn="just">
              <a:buNone/>
            </a:pPr>
            <a:r>
              <a:rPr lang="en-US" b="1" dirty="0">
                <a:solidFill>
                  <a:srgbClr val="002060"/>
                </a:solidFill>
                <a:latin typeface="Times New Roman" panose="02020603050405020304" pitchFamily="18" charset="0"/>
                <a:cs typeface="Times New Roman" panose="02020603050405020304" pitchFamily="18" charset="0"/>
              </a:rPr>
              <a:t>Descriptive</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The </a:t>
            </a:r>
            <a:r>
              <a:rPr lang="en-US" b="1" dirty="0">
                <a:solidFill>
                  <a:srgbClr val="002060"/>
                </a:solidFill>
                <a:latin typeface="Times New Roman" panose="02020603050405020304" pitchFamily="18" charset="0"/>
                <a:cs typeface="Times New Roman" panose="02020603050405020304" pitchFamily="18" charset="0"/>
              </a:rPr>
              <a:t>descriptive abstract,</a:t>
            </a:r>
            <a:r>
              <a:rPr lang="en-US" dirty="0">
                <a:solidFill>
                  <a:srgbClr val="002060"/>
                </a:solidFill>
                <a:latin typeface="Times New Roman" panose="02020603050405020304" pitchFamily="18" charset="0"/>
                <a:cs typeface="Times New Roman" panose="02020603050405020304" pitchFamily="18" charset="0"/>
              </a:rPr>
              <a:t> also known as the </a:t>
            </a:r>
            <a:r>
              <a:rPr lang="en-US" b="1" dirty="0">
                <a:solidFill>
                  <a:srgbClr val="002060"/>
                </a:solidFill>
                <a:latin typeface="Times New Roman" panose="02020603050405020304" pitchFamily="18" charset="0"/>
                <a:cs typeface="Times New Roman" panose="02020603050405020304" pitchFamily="18" charset="0"/>
              </a:rPr>
              <a:t>limited abstract</a:t>
            </a:r>
            <a:r>
              <a:rPr lang="en-US" dirty="0">
                <a:solidFill>
                  <a:srgbClr val="002060"/>
                </a:solidFill>
                <a:latin typeface="Times New Roman" panose="02020603050405020304" pitchFamily="18" charset="0"/>
                <a:cs typeface="Times New Roman" panose="02020603050405020304" pitchFamily="18" charset="0"/>
              </a:rPr>
              <a:t> or the </a:t>
            </a:r>
            <a:r>
              <a:rPr lang="en-US" b="1" dirty="0">
                <a:solidFill>
                  <a:srgbClr val="002060"/>
                </a:solidFill>
                <a:latin typeface="Times New Roman" panose="02020603050405020304" pitchFamily="18" charset="0"/>
                <a:cs typeface="Times New Roman" panose="02020603050405020304" pitchFamily="18" charset="0"/>
              </a:rPr>
              <a:t>indicative abstract,</a:t>
            </a:r>
            <a:r>
              <a:rPr lang="en-US" dirty="0">
                <a:solidFill>
                  <a:srgbClr val="002060"/>
                </a:solidFill>
                <a:latin typeface="Times New Roman" panose="02020603050405020304" pitchFamily="18" charset="0"/>
                <a:cs typeface="Times New Roman" panose="02020603050405020304" pitchFamily="18" charset="0"/>
              </a:rPr>
              <a:t> provides a description of what the paper covers without delving into its substance.</a:t>
            </a:r>
            <a:r>
              <a:rPr lang="en-US" baseline="30000"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A descriptive abstract is akin to a table of contents in paragraph form.</a:t>
            </a:r>
          </a:p>
          <a:p>
            <a:endParaRPr lang="ru-RU" dirty="0"/>
          </a:p>
        </p:txBody>
      </p:sp>
    </p:spTree>
    <p:extLst>
      <p:ext uri="{BB962C8B-B14F-4D97-AF65-F5344CB8AC3E}">
        <p14:creationId xmlns:p14="http://schemas.microsoft.com/office/powerpoint/2010/main" val="4020907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How to write an abstract?</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Write the abstract at the very end, when you’ve completed the rest of the text. There are four things you need to include:</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Your research problem and objectives</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Your methods</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Your key results or arguments</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Your conclusion</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An abstract is usually around 150–300 words, but there’s often a strict word limit, so make sure to check the requirements of the university or journal.</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In a dissertation or thesis, include the abstract on a separate page, after the title page and acknowledgements but before the table of contents.</a:t>
            </a:r>
          </a:p>
          <a:p>
            <a:endParaRPr lang="ru-RU" dirty="0"/>
          </a:p>
        </p:txBody>
      </p:sp>
    </p:spTree>
    <p:extLst>
      <p:ext uri="{BB962C8B-B14F-4D97-AF65-F5344CB8AC3E}">
        <p14:creationId xmlns:p14="http://schemas.microsoft.com/office/powerpoint/2010/main" val="7305756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1014</Words>
  <Application>Microsoft Office PowerPoint</Application>
  <PresentationFormat>Широкоэкранный</PresentationFormat>
  <Paragraphs>29</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Times New Roman</vt:lpstr>
      <vt:lpstr>Wingdings</vt:lpstr>
      <vt:lpstr>Тема Office</vt:lpstr>
      <vt:lpstr>Abstract as a special genre of scientific information. Types of abstracts. Structure of the abstract. The volume of various types of abstracts, rules for creating links.</vt:lpstr>
      <vt:lpstr>What is an abstract?</vt:lpstr>
      <vt:lpstr>History</vt:lpstr>
      <vt:lpstr>Презентация PowerPoint</vt:lpstr>
      <vt:lpstr>Structure</vt:lpstr>
      <vt:lpstr>Презентация PowerPoint</vt:lpstr>
      <vt:lpstr>Abstract type</vt:lpstr>
      <vt:lpstr>How to write an abstract?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Dushaeva Kamilya</dc:creator>
  <cp:lastModifiedBy>Кажибекова Айым</cp:lastModifiedBy>
  <cp:revision>5</cp:revision>
  <dcterms:created xsi:type="dcterms:W3CDTF">2021-12-16T14:04:42Z</dcterms:created>
  <dcterms:modified xsi:type="dcterms:W3CDTF">2023-02-08T10:34:12Z</dcterms:modified>
</cp:coreProperties>
</file>